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activeX/activeX2.xml" ContentType="application/vnd.ms-office.activeX+xml"/>
  <Override PartName="/ppt/activeX/activeX3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4" r:id="rId10"/>
    <p:sldId id="270" r:id="rId11"/>
    <p:sldId id="271" r:id="rId12"/>
    <p:sldId id="272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 showScrollbar="0"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http://gradclass.iu12.org/dtyson/ed585/Animation__A_King_s_Contest_to_Find_the_Number_After_One_third.asf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49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3335"/>
  <ax:ocxPr ax:name="_cy" ax:value="8678"/>
</ax:ocx>
</file>

<file path=ppt/activeX/activeX2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http://gradclass.iu12.org/dtyson/ed585/A_Knight_s_First_Solution_Attempt.asf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49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3335"/>
  <ax:ocxPr ax:name="_cy" ax:value="8678"/>
</ax:ocx>
</file>

<file path=ppt/activeX/activeX3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http://gradclass.iu12.org/dtyson/ed585/The_Knight_Understands_the_Solution.asf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0"/>
  <ax:ocxPr ax:name="currentMarker" ax:value="0"/>
  <ax:ocxPr ax:name="invokeURLs" ax:value="-1"/>
  <ax:ocxPr ax:name="baseURL" ax:value=""/>
  <ax:ocxPr ax:name="volume" ax:value="49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13335"/>
  <ax:ocxPr ax:name="_cy" ax:value="8678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AE227A3-243B-4074-A09D-2BB4EED2EB14}" type="datetimeFigureOut">
              <a:rPr lang="en-US"/>
              <a:pPr>
                <a:defRPr/>
              </a:pPr>
              <a:t>6/24/2015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68F9E1B-B8EA-4E90-8464-F1A54782A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3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E84D724-CECB-4D99-90CB-EEF5CE867F78}" type="slidenum">
              <a:rPr lang="en-US"/>
              <a:pPr eaLnBrk="1" hangingPunct="1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56EF0-B8E8-4CA4-B60E-35A24327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3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BAD8F-E369-4941-8962-A38CF44EA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3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CB958-6DB9-4559-BB75-1E90FD2BE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E8CC9-40F6-4DE1-A755-6301F91A4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2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0E1EC-56A3-41FC-A72C-2A907E024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87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289EB-860F-4C27-9775-D7D729115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1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1AFC2-3213-47F2-B315-204125D29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0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A7916-88F1-4C9E-8E86-E9E0430B2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8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F2982-0AC2-41FA-80EB-518D5347F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5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5E1CE-1CCD-4303-8294-A5B55B943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4DAC-1B6D-49CB-97FE-8CCDE7F42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4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BB06669-FB8A-4205-AD35-C76B9B017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docs.google.com/forms/d/1p8ziJ-ta38QyQ0OFdDylzCPvwr8cSDiC8iK0oZSNJok/viewform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p8ziJ-ta38QyQ0OFdDylzCPvwr8cSDiC8iK0oZSNJok/viewform" TargetMode="External"/><Relationship Id="rId2" Type="http://schemas.openxmlformats.org/officeDocument/2006/relationships/hyperlink" Target="http://www.discoveryeducatio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mths.org/State%20Standards%20Website/MathStan.do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514600" y="1219200"/>
            <a:ext cx="426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/>
              <a:t>A lesson incorporating</a:t>
            </a:r>
          </a:p>
          <a:p>
            <a:pPr algn="ctr" eaLnBrk="1" hangingPunct="1"/>
            <a:r>
              <a:rPr lang="en-US" sz="2400"/>
              <a:t>Discovery Education</a:t>
            </a:r>
          </a:p>
          <a:p>
            <a:pPr algn="ctr" eaLnBrk="1" hangingPunct="1"/>
            <a:r>
              <a:rPr lang="en-US" sz="2400"/>
              <a:t>Streaming videos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46760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Self-evaluation:  You are ready to move on if you know these answers.</a:t>
            </a:r>
          </a:p>
          <a:p>
            <a:pPr eaLnBrk="1" hangingPunct="1"/>
            <a:r>
              <a:rPr lang="en-US" dirty="0"/>
              <a:t>1.  Where did Sir </a:t>
            </a:r>
            <a:r>
              <a:rPr lang="en-US" dirty="0" err="1"/>
              <a:t>Lackhoof</a:t>
            </a:r>
            <a:r>
              <a:rPr lang="en-US" dirty="0"/>
              <a:t> go to work on the contest?</a:t>
            </a:r>
          </a:p>
          <a:p>
            <a:pPr eaLnBrk="1" hangingPunct="1"/>
            <a:r>
              <a:rPr lang="en-US" dirty="0"/>
              <a:t>2.  What was the 1</a:t>
            </a:r>
            <a:r>
              <a:rPr lang="en-US" baseline="30000" dirty="0"/>
              <a:t>st</a:t>
            </a:r>
            <a:r>
              <a:rPr lang="en-US" dirty="0"/>
              <a:t> solution given to the King?</a:t>
            </a:r>
          </a:p>
          <a:p>
            <a:pPr eaLnBrk="1" hangingPunct="1"/>
            <a:r>
              <a:rPr lang="en-US" dirty="0"/>
              <a:t>3.  What was the 2</a:t>
            </a:r>
            <a:r>
              <a:rPr lang="en-US" baseline="30000" dirty="0"/>
              <a:t>nd</a:t>
            </a:r>
            <a:r>
              <a:rPr lang="en-US" dirty="0"/>
              <a:t> solution given to the King?</a:t>
            </a:r>
          </a:p>
          <a:p>
            <a:pPr eaLnBrk="1" hangingPunct="1"/>
            <a:r>
              <a:rPr lang="en-US" dirty="0"/>
              <a:t>4.  Which was closer?</a:t>
            </a:r>
          </a:p>
          <a:p>
            <a:pPr eaLnBrk="1" hangingPunct="1">
              <a:buFontTx/>
              <a:buAutoNum type="arabicPeriod" startAt="6"/>
            </a:pPr>
            <a:endParaRPr lang="en-US" dirty="0"/>
          </a:p>
          <a:p>
            <a:pPr eaLnBrk="1" hangingPunct="1"/>
            <a:r>
              <a:rPr lang="en-US" dirty="0"/>
              <a:t>If you are ready to move on, click:  </a:t>
            </a:r>
            <a:r>
              <a:rPr lang="en-US" dirty="0">
                <a:hlinkClick r:id="rId2" action="ppaction://hlinksldjump"/>
              </a:rPr>
              <a:t>YES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you would like to review the first part again, click:  </a:t>
            </a:r>
            <a:r>
              <a:rPr lang="en-US" dirty="0">
                <a:hlinkClick r:id="rId3" action="ppaction://hlinksldjump"/>
              </a:rPr>
              <a:t>REVIEW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Part 3:  Click the Play button to find out who won the contest and what the reward was.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8534400" y="65833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/>
              <a:t>3:59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7" name="WindowsMediaPlayer1" r:id="rId2" imgW="4800000" imgH="3123810"/>
        </mc:Choice>
        <mc:Fallback>
          <p:control name="WindowsMediaPlayer1" r:id="rId2" imgW="4800000" imgH="3123810">
            <p:pic>
              <p:nvPicPr>
                <p:cNvPr id="0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09800" y="2362200"/>
                  <a:ext cx="4800600" cy="3124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46760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Self-evaluation:  You are ready to move on if you know these answers.</a:t>
            </a:r>
          </a:p>
          <a:p>
            <a:pPr eaLnBrk="1" hangingPunct="1"/>
            <a:r>
              <a:rPr lang="en-US" dirty="0"/>
              <a:t>1.  Who won the contest?</a:t>
            </a:r>
          </a:p>
          <a:p>
            <a:pPr eaLnBrk="1" hangingPunct="1"/>
            <a:r>
              <a:rPr lang="en-US" dirty="0"/>
              <a:t>2.  What was the prize?</a:t>
            </a:r>
          </a:p>
          <a:p>
            <a:pPr eaLnBrk="1" hangingPunct="1"/>
            <a:r>
              <a:rPr lang="en-US" dirty="0"/>
              <a:t>3.  What was the next contest?</a:t>
            </a:r>
          </a:p>
          <a:p>
            <a:pPr eaLnBrk="1" hangingPunct="1"/>
            <a:r>
              <a:rPr lang="en-US" dirty="0"/>
              <a:t>4.  What did the King do when the second contest was announced?</a:t>
            </a:r>
          </a:p>
          <a:p>
            <a:pPr eaLnBrk="1" hangingPunct="1">
              <a:buFontTx/>
              <a:buAutoNum type="arabicPeriod" startAt="6"/>
            </a:pPr>
            <a:endParaRPr lang="en-US" dirty="0"/>
          </a:p>
          <a:p>
            <a:pPr eaLnBrk="1" hangingPunct="1"/>
            <a:r>
              <a:rPr lang="en-US" dirty="0"/>
              <a:t>If you are ready to move on, click:  </a:t>
            </a:r>
            <a:r>
              <a:rPr lang="en-US" dirty="0">
                <a:hlinkClick r:id="rId2" action="ppaction://hlinksldjump"/>
              </a:rPr>
              <a:t>YES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you would like to review the first part again, click:  </a:t>
            </a:r>
            <a:r>
              <a:rPr lang="en-US" dirty="0">
                <a:hlinkClick r:id="rId3" action="ppaction://hlinksldjump"/>
              </a:rPr>
              <a:t>REVIEW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295400" y="1066800"/>
            <a:ext cx="74676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Congratulations!  You have decided that you understand the Density Property, even though it wasn’t stated specifically: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b="1" dirty="0"/>
              <a:t>“The Density Property”</a:t>
            </a:r>
            <a:r>
              <a:rPr lang="en-US" dirty="0"/>
              <a:t>:  There is always another rational number between any two given rational numbers.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Also true of real numbers:  There is always another real number between any two given real numbers.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Method one:  Find a common denominator.  Double all numbers.  Pick the one in between.  For example, between 1/3 and 3/8 … the common denominator is 24.  So, 8/24 and 9/24 are the same as 16/48 and 18/48.  Between these is 17/48.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Method two:  Known as “The </a:t>
            </a:r>
            <a:r>
              <a:rPr lang="en-US" dirty="0" err="1"/>
              <a:t>McFatridge</a:t>
            </a:r>
            <a:r>
              <a:rPr lang="en-US" dirty="0"/>
              <a:t> Theorem” all you do is add the numerators and add the denominators.  For example, between 1/3 and 3/8 … Add 1+3 (numerators) … Add 3+8 (denominators) … 4/11 is between 1/3 and 3/8.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95400" y="1066800"/>
            <a:ext cx="7467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You are now ready to complete the Google-docs Worksheet to evaluate your understanding of this lesson.  The worksheet will be submitted to your instructor.  You will receive feedback at the next class.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you are ready to proceed, click:  </a:t>
            </a:r>
            <a:r>
              <a:rPr lang="en-US" dirty="0">
                <a:hlinkClick r:id="rId2"/>
              </a:rPr>
              <a:t>YES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you’d like to review, click one: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</a:t>
            </a:r>
            <a:r>
              <a:rPr lang="en-US" dirty="0">
                <a:hlinkClick r:id="rId3" action="ppaction://hlinksldjump"/>
              </a:rPr>
              <a:t>BEGINNING</a:t>
            </a:r>
            <a:r>
              <a:rPr lang="en-US" dirty="0"/>
              <a:t>  - (the whole lesson)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</a:t>
            </a:r>
            <a:r>
              <a:rPr lang="en-US" dirty="0">
                <a:hlinkClick r:id="rId4" action="ppaction://hlinksldjump"/>
              </a:rPr>
              <a:t>PART 1</a:t>
            </a:r>
            <a:r>
              <a:rPr lang="en-US" dirty="0"/>
              <a:t>  - (introduction)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</a:t>
            </a:r>
            <a:r>
              <a:rPr lang="en-US" dirty="0">
                <a:hlinkClick r:id="rId5" action="ppaction://hlinksldjump"/>
              </a:rPr>
              <a:t>PART 2</a:t>
            </a:r>
            <a:r>
              <a:rPr lang="en-US" dirty="0"/>
              <a:t>  - (explanation of the contest)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	</a:t>
            </a:r>
            <a:r>
              <a:rPr lang="en-US" dirty="0">
                <a:hlinkClick r:id="rId6" action="ppaction://hlinksldjump"/>
              </a:rPr>
              <a:t>PART 3</a:t>
            </a:r>
            <a:r>
              <a:rPr lang="en-US" dirty="0"/>
              <a:t>  - (winner of the contest)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/>
              <a:t>Objectives</a:t>
            </a:r>
          </a:p>
          <a:p>
            <a:pPr eaLnBrk="1" hangingPunct="1"/>
            <a:r>
              <a:rPr lang="en-US" dirty="0"/>
              <a:t>Objectives and expected level of performance are stated.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1.  The student will state the “Density Property” in his/her own words.</a:t>
            </a:r>
          </a:p>
          <a:p>
            <a:pPr eaLnBrk="1" hangingPunct="1"/>
            <a:r>
              <a:rPr lang="en-US" dirty="0"/>
              <a:t>	(Must be stated completely and correctly)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2.  The student will give 3 examples within the stated range.</a:t>
            </a:r>
          </a:p>
          <a:p>
            <a:pPr eaLnBrk="1" hangingPunct="1"/>
            <a:r>
              <a:rPr lang="en-US" dirty="0"/>
              <a:t>	(All 3 examples must be simplified and within the stated range)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295400" y="1066800"/>
            <a:ext cx="7315200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/>
              <a:t>Curriculum Alignment</a:t>
            </a:r>
          </a:p>
          <a:p>
            <a:pPr eaLnBrk="1" hangingPunct="1"/>
            <a:r>
              <a:rPr lang="en-US" dirty="0"/>
              <a:t>Clear evidence of connection to target curriculum. Frequent and clear references are made to facts, concepts, and cited resources. Students will learn from this project.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 MATH STANDARDS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2.1.8.C Numbers, Number Systems and Number Relationships</a:t>
            </a:r>
          </a:p>
          <a:p>
            <a:pPr eaLnBrk="1" hangingPunct="1"/>
            <a:r>
              <a:rPr lang="en-US" dirty="0"/>
              <a:t>Distinguish between and order rational and irrational numbers.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2.4.8.A  Mathematical Reasoning and Connections</a:t>
            </a:r>
          </a:p>
          <a:p>
            <a:pPr eaLnBrk="1" hangingPunct="1"/>
            <a:r>
              <a:rPr lang="en-US" dirty="0"/>
              <a:t>Make conjectures based on logical reasoning and test conjectures by using counter-examples.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62000" y="871538"/>
            <a:ext cx="76962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/>
              <a:t>Use of Materials/ Technology</a:t>
            </a:r>
          </a:p>
          <a:p>
            <a:pPr eaLnBrk="1" hangingPunct="1"/>
            <a:r>
              <a:rPr lang="en-US" dirty="0"/>
              <a:t>All materials (including DE Streaming video) used in the lesson are included and sources are properly cited within the project according to APA style.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Davidson Films. (1990).</a:t>
            </a:r>
          </a:p>
          <a:p>
            <a:pPr eaLnBrk="1" hangingPunct="1"/>
            <a:r>
              <a:rPr lang="en-US" dirty="0"/>
              <a:t>Between Rational Numbers [Full Video (9:43)]. Available from </a:t>
            </a:r>
            <a:r>
              <a:rPr lang="en-US" dirty="0">
                <a:hlinkClick r:id="rId2"/>
              </a:rPr>
              <a:t>http://www.discoveryeducation.com/ 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Tyson</a:t>
            </a:r>
            <a:r>
              <a:rPr lang="en-US" dirty="0"/>
              <a:t>, D. (</a:t>
            </a:r>
            <a:r>
              <a:rPr lang="en-US" dirty="0" smtClean="0"/>
              <a:t>2015). The Density Principle. </a:t>
            </a:r>
            <a:r>
              <a:rPr lang="en-US" dirty="0"/>
              <a:t>[Web]. Retrieved from</a:t>
            </a:r>
          </a:p>
          <a:p>
            <a:pPr eaLnBrk="1" hangingPunct="1"/>
            <a:r>
              <a:rPr lang="en-US" dirty="0"/>
              <a:t>	</a:t>
            </a:r>
            <a:r>
              <a:rPr lang="en-US" dirty="0">
                <a:hlinkClick r:id="rId3"/>
              </a:rPr>
              <a:t>https://docs.google.com/forms/d/1p8ziJ-ta38QyQ0OFdDylzCPvwr8cSDiC8iK0oZSNJok/viewform</a:t>
            </a:r>
            <a:endParaRPr lang="en-US" sz="1100" b="1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PA </a:t>
            </a:r>
            <a:r>
              <a:rPr lang="en-US" dirty="0"/>
              <a:t>State. (2009). </a:t>
            </a:r>
            <a:r>
              <a:rPr lang="en-US" i="1" dirty="0"/>
              <a:t>Math standards</a:t>
            </a:r>
            <a:r>
              <a:rPr lang="en-US" dirty="0"/>
              <a:t>. Retrieved from </a:t>
            </a:r>
            <a:r>
              <a:rPr lang="en-US" dirty="0">
                <a:hlinkClick r:id="rId4"/>
              </a:rPr>
              <a:t>http://www.cmths.org/State%20Standards%20Website/MathStan.doc </a:t>
            </a:r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/>
              <a:t>Procedures/Assessments</a:t>
            </a:r>
          </a:p>
          <a:p>
            <a:pPr eaLnBrk="1" hangingPunct="1"/>
            <a:r>
              <a:rPr lang="en-US" dirty="0"/>
              <a:t>Clear sequence of strategies, strategies to meet individual/diverse student needs and means of determining individual student learning.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1.  Proceed through the rest of this </a:t>
            </a:r>
            <a:r>
              <a:rPr lang="en-US" dirty="0" err="1"/>
              <a:t>Powerpoint</a:t>
            </a:r>
            <a:r>
              <a:rPr lang="en-US" dirty="0"/>
              <a:t> lesson, using the three pause-points to determine your understanding.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2.  Complete the Google-docs Worksheet to verify your satisfactory completion of the assignment. </a:t>
            </a:r>
          </a:p>
          <a:p>
            <a:pPr eaLnBrk="1" hangingPunct="1">
              <a:buFontTx/>
              <a:buAutoNum type="arabicPeriod"/>
            </a:pPr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/>
              <a:t>Evidence that objectives were met</a:t>
            </a:r>
          </a:p>
          <a:p>
            <a:pPr eaLnBrk="1" hangingPunct="1"/>
            <a:r>
              <a:rPr lang="en-US"/>
              <a:t>Acceptable evidence is clearly defined, measureable, and linked to stated objectives.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1.  Google-docs Worksheet will be scored by the instructor.  The student will receive feedback at the next class as to the evidence measured and objectives mastered.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Part 1:  Click the video window to view the introduction and remember the characters names, the name of the contest, and the exact task each character is expected to perform.</a:t>
            </a:r>
          </a:p>
        </p:txBody>
      </p:sp>
      <p:sp>
        <p:nvSpPr>
          <p:cNvPr id="1029" name="Text Box 8"/>
          <p:cNvSpPr txBox="1">
            <a:spLocks noChangeArrowheads="1"/>
          </p:cNvSpPr>
          <p:nvPr/>
        </p:nvSpPr>
        <p:spPr bwMode="auto">
          <a:xfrm>
            <a:off x="8534400" y="65833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/>
              <a:t>3:39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9" name="WindowsMediaPlayer1" r:id="rId2" imgW="4800000" imgH="3123810"/>
        </mc:Choice>
        <mc:Fallback>
          <p:control name="WindowsMediaPlayer1" r:id="rId2" imgW="4800000" imgH="3123810">
            <p:pic>
              <p:nvPicPr>
                <p:cNvPr id="0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09800" y="2362200"/>
                  <a:ext cx="4800600" cy="3124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4676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Self-evaluation:  You are ready to move on if you know these answers.</a:t>
            </a:r>
          </a:p>
          <a:p>
            <a:pPr eaLnBrk="1" hangingPunct="1"/>
            <a:r>
              <a:rPr lang="en-US" dirty="0"/>
              <a:t>1.  What is the title of the video?</a:t>
            </a:r>
          </a:p>
          <a:p>
            <a:pPr eaLnBrk="1" hangingPunct="1"/>
            <a:r>
              <a:rPr lang="en-US" dirty="0"/>
              <a:t>2.  What was the one interest in common of all the knights?</a:t>
            </a:r>
          </a:p>
          <a:p>
            <a:pPr eaLnBrk="1" hangingPunct="1"/>
            <a:r>
              <a:rPr lang="en-US" dirty="0"/>
              <a:t>3.  What does the winner receive?</a:t>
            </a:r>
          </a:p>
          <a:p>
            <a:pPr eaLnBrk="1" hangingPunct="1"/>
            <a:r>
              <a:rPr lang="en-US" dirty="0"/>
              <a:t>4.  What kind of contest is it?</a:t>
            </a:r>
          </a:p>
          <a:p>
            <a:pPr eaLnBrk="1" hangingPunct="1"/>
            <a:r>
              <a:rPr lang="en-US" dirty="0"/>
              <a:t>5.  Who is Sir </a:t>
            </a:r>
            <a:r>
              <a:rPr lang="en-US" dirty="0" err="1"/>
              <a:t>Lackhoof</a:t>
            </a:r>
            <a:r>
              <a:rPr lang="en-US" dirty="0"/>
              <a:t>?</a:t>
            </a:r>
          </a:p>
          <a:p>
            <a:pPr eaLnBrk="1" hangingPunct="1">
              <a:buFontTx/>
              <a:buAutoNum type="arabicPeriod" startAt="6"/>
            </a:pPr>
            <a:r>
              <a:rPr lang="en-US" dirty="0"/>
              <a:t>What is the exact task in the contest?</a:t>
            </a:r>
          </a:p>
          <a:p>
            <a:pPr eaLnBrk="1" hangingPunct="1">
              <a:buFontTx/>
              <a:buAutoNum type="arabicPeriod" startAt="6"/>
            </a:pPr>
            <a:endParaRPr lang="en-US" dirty="0"/>
          </a:p>
          <a:p>
            <a:pPr eaLnBrk="1" hangingPunct="1">
              <a:buFontTx/>
              <a:buAutoNum type="arabicPeriod" startAt="6"/>
            </a:pPr>
            <a:endParaRPr lang="en-US" dirty="0"/>
          </a:p>
          <a:p>
            <a:pPr eaLnBrk="1" hangingPunct="1"/>
            <a:r>
              <a:rPr lang="en-US" dirty="0"/>
              <a:t>If you are ready to move on, click:  </a:t>
            </a:r>
            <a:r>
              <a:rPr lang="en-US" dirty="0">
                <a:hlinkClick r:id="rId2" action="ppaction://hlinksldjump"/>
              </a:rPr>
              <a:t>YES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you would like to review the first part again, click:  </a:t>
            </a:r>
            <a:r>
              <a:rPr lang="en-US" dirty="0">
                <a:hlinkClick r:id="rId3" action="ppaction://hlinksldjump"/>
              </a:rPr>
              <a:t>REVIEW</a:t>
            </a:r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62400" y="304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Density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295400" y="1066800"/>
            <a:ext cx="731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Part 2: Click the video to view the next part and remember what the first two solutions were.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534400" y="6583363"/>
            <a:ext cx="609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/>
              <a:t>2:05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3" name="WindowsMediaPlayer1" r:id="rId2" imgW="4800000" imgH="3123810"/>
        </mc:Choice>
        <mc:Fallback>
          <p:control name="WindowsMediaPlayer1" r:id="rId2" imgW="4800000" imgH="3123810">
            <p:pic>
              <p:nvPicPr>
                <p:cNvPr id="0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09800" y="2362200"/>
                  <a:ext cx="4800600" cy="3124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8080"/>
      </a:hlink>
      <a:folHlink>
        <a:srgbClr val="008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808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829</Words>
  <Application>Microsoft Office PowerPoint</Application>
  <PresentationFormat>On-screen Show (4:3)</PresentationFormat>
  <Paragraphs>114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Lincoln IU12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djengler</dc:creator>
  <cp:lastModifiedBy>Douglas J. Tyson</cp:lastModifiedBy>
  <cp:revision>42</cp:revision>
  <dcterms:created xsi:type="dcterms:W3CDTF">2010-09-27T18:39:45Z</dcterms:created>
  <dcterms:modified xsi:type="dcterms:W3CDTF">2015-06-24T17:11:34Z</dcterms:modified>
</cp:coreProperties>
</file>